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536" r:id="rId3"/>
    <p:sldId id="437" r:id="rId4"/>
    <p:sldId id="528" r:id="rId5"/>
    <p:sldId id="537" r:id="rId6"/>
    <p:sldId id="538" r:id="rId7"/>
    <p:sldId id="549" r:id="rId8"/>
    <p:sldId id="553" r:id="rId9"/>
    <p:sldId id="560" r:id="rId10"/>
    <p:sldId id="554" r:id="rId11"/>
    <p:sldId id="555" r:id="rId12"/>
    <p:sldId id="556" r:id="rId13"/>
    <p:sldId id="557" r:id="rId14"/>
    <p:sldId id="558" r:id="rId15"/>
    <p:sldId id="559" r:id="rId16"/>
    <p:sldId id="561" r:id="rId17"/>
    <p:sldId id="562" r:id="rId18"/>
    <p:sldId id="552" r:id="rId19"/>
    <p:sldId id="541" r:id="rId20"/>
    <p:sldId id="540" r:id="rId21"/>
    <p:sldId id="564" r:id="rId22"/>
    <p:sldId id="547" r:id="rId23"/>
    <p:sldId id="546" r:id="rId24"/>
    <p:sldId id="548" r:id="rId25"/>
    <p:sldId id="56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4EE"/>
    <a:srgbClr val="CAD040"/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 autoAdjust="0"/>
    <p:restoredTop sz="76067" autoAdjust="0"/>
  </p:normalViewPr>
  <p:slideViewPr>
    <p:cSldViewPr snapToGrid="0" snapToObjects="1">
      <p:cViewPr varScale="1">
        <p:scale>
          <a:sx n="61" d="100"/>
          <a:sy n="61" d="100"/>
        </p:scale>
        <p:origin x="248" y="7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26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text copy.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496" y="2046151"/>
            <a:ext cx="5216535" cy="1858337"/>
          </a:xfrm>
        </p:spPr>
        <p:txBody>
          <a:bodyPr>
            <a:normAutofit/>
          </a:bodyPr>
          <a:lstStyle/>
          <a:p>
            <a:r>
              <a:rPr lang="en-US" dirty="0"/>
              <a:t>CS 295A/395D: 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2706" y="2280062"/>
            <a:ext cx="4393872" cy="221596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Partial Observability and Markov Decision Processes (MDPs)</a:t>
            </a:r>
          </a:p>
          <a:p>
            <a:r>
              <a:rPr lang="en-US" dirty="0"/>
              <a:t>Prof. Emma </a:t>
            </a:r>
            <a:r>
              <a:rPr lang="en-US" dirty="0" err="1"/>
              <a:t>Tosch</a:t>
            </a:r>
            <a:endParaRPr lang="en-US" dirty="0"/>
          </a:p>
          <a:p>
            <a:r>
              <a:rPr lang="en-US" dirty="0"/>
              <a:t>25 April 2022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C439B-21E4-E606-7CB1-EAC7CDB8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POS tagging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25961E5-CC10-C0D2-7F7B-6CB8144A3447}"/>
                  </a:ext>
                </a:extLst>
              </p:cNvPr>
              <p:cNvSpPr/>
              <p:nvPr/>
            </p:nvSpPr>
            <p:spPr>
              <a:xfrm>
                <a:off x="2455537" y="2157028"/>
                <a:ext cx="1094282" cy="10658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25961E5-CC10-C0D2-7F7B-6CB8144A3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537" y="2157028"/>
                <a:ext cx="1094282" cy="106585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D00F1FE-D84D-24E1-B5F4-13B028933EB3}"/>
                  </a:ext>
                </a:extLst>
              </p:cNvPr>
              <p:cNvSpPr/>
              <p:nvPr/>
            </p:nvSpPr>
            <p:spPr>
              <a:xfrm>
                <a:off x="4394616" y="2157031"/>
                <a:ext cx="1094282" cy="10658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D00F1FE-D84D-24E1-B5F4-13B028933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616" y="2157031"/>
                <a:ext cx="1094282" cy="10658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817FE00-EF13-3C0E-2A42-C016B426ADDB}"/>
                  </a:ext>
                </a:extLst>
              </p:cNvPr>
              <p:cNvSpPr/>
              <p:nvPr/>
            </p:nvSpPr>
            <p:spPr>
              <a:xfrm>
                <a:off x="6333695" y="2157030"/>
                <a:ext cx="1094282" cy="10658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817FE00-EF13-3C0E-2A42-C016B426A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695" y="2157030"/>
                <a:ext cx="1094282" cy="10658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09B80E8-5931-46FD-F91A-E6370BB05285}"/>
                  </a:ext>
                </a:extLst>
              </p:cNvPr>
              <p:cNvSpPr/>
              <p:nvPr/>
            </p:nvSpPr>
            <p:spPr>
              <a:xfrm>
                <a:off x="8272774" y="2157029"/>
                <a:ext cx="1094282" cy="10658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09B80E8-5931-46FD-F91A-E6370BB05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774" y="2157029"/>
                <a:ext cx="1094282" cy="10658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B0EC8E7-0A38-07AD-5963-CC2C762B1E13}"/>
              </a:ext>
            </a:extLst>
          </p:cNvPr>
          <p:cNvSpPr/>
          <p:nvPr/>
        </p:nvSpPr>
        <p:spPr>
          <a:xfrm>
            <a:off x="2559091" y="4349224"/>
            <a:ext cx="914400" cy="779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5BB1E9-ACA7-7365-F518-8C3C30774A38}"/>
              </a:ext>
            </a:extLst>
          </p:cNvPr>
          <p:cNvSpPr/>
          <p:nvPr/>
        </p:nvSpPr>
        <p:spPr>
          <a:xfrm>
            <a:off x="4499547" y="4349224"/>
            <a:ext cx="914400" cy="779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F961AB-8D45-9004-1605-5E7FCAE46851}"/>
              </a:ext>
            </a:extLst>
          </p:cNvPr>
          <p:cNvSpPr/>
          <p:nvPr/>
        </p:nvSpPr>
        <p:spPr>
          <a:xfrm>
            <a:off x="6423636" y="4341022"/>
            <a:ext cx="914400" cy="779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8A7627-5973-FA75-92C1-126E79F2FE4B}"/>
              </a:ext>
            </a:extLst>
          </p:cNvPr>
          <p:cNvSpPr/>
          <p:nvPr/>
        </p:nvSpPr>
        <p:spPr>
          <a:xfrm>
            <a:off x="8371430" y="4328116"/>
            <a:ext cx="914400" cy="779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fox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DE22C4-2C00-0497-C78F-77C2011D8974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549819" y="2689955"/>
            <a:ext cx="844797" cy="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AAD479-6E82-C43D-824D-E0EB88100580}"/>
              </a:ext>
            </a:extLst>
          </p:cNvPr>
          <p:cNvCxnSpPr/>
          <p:nvPr/>
        </p:nvCxnSpPr>
        <p:spPr>
          <a:xfrm>
            <a:off x="5504884" y="2689951"/>
            <a:ext cx="844797" cy="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BC2E44-CACF-9452-155F-BB6F33495856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375809" y="2689951"/>
            <a:ext cx="896965" cy="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8D042F-8C88-D17E-14D9-C5F6617596E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3002678" y="3222881"/>
            <a:ext cx="13613" cy="112634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CD8465-A9C0-F28C-2A80-B3CDB760C0F8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941757" y="3222884"/>
            <a:ext cx="14990" cy="112634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7272FC-D127-D2B4-2379-A525AFC0DBE9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6880836" y="3222883"/>
            <a:ext cx="0" cy="111813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F0A599C-EE20-AD80-1FA4-ADE0D31A4E08}"/>
              </a:ext>
            </a:extLst>
          </p:cNvPr>
          <p:cNvCxnSpPr>
            <a:cxnSpLocks/>
            <a:stCxn id="7" idx="4"/>
            <a:endCxn id="11" idx="0"/>
          </p:cNvCxnSpPr>
          <p:nvPr/>
        </p:nvCxnSpPr>
        <p:spPr>
          <a:xfrm>
            <a:off x="8819915" y="3222882"/>
            <a:ext cx="8715" cy="110523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102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C439B-21E4-E606-7CB1-EAC7CDB8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POS tagging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5961E5-CC10-C0D2-7F7B-6CB8144A3447}"/>
              </a:ext>
            </a:extLst>
          </p:cNvPr>
          <p:cNvSpPr/>
          <p:nvPr/>
        </p:nvSpPr>
        <p:spPr>
          <a:xfrm>
            <a:off x="2455537" y="2157028"/>
            <a:ext cx="1094282" cy="10658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D00F1FE-D84D-24E1-B5F4-13B028933EB3}"/>
              </a:ext>
            </a:extLst>
          </p:cNvPr>
          <p:cNvSpPr/>
          <p:nvPr/>
        </p:nvSpPr>
        <p:spPr>
          <a:xfrm>
            <a:off x="4394616" y="2157031"/>
            <a:ext cx="1094282" cy="10658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JJ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17FE00-EF13-3C0E-2A42-C016B426ADDB}"/>
              </a:ext>
            </a:extLst>
          </p:cNvPr>
          <p:cNvSpPr/>
          <p:nvPr/>
        </p:nvSpPr>
        <p:spPr>
          <a:xfrm>
            <a:off x="6333695" y="2157030"/>
            <a:ext cx="1094282" cy="10658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9B80E8-5931-46FD-F91A-E6370BB05285}"/>
              </a:ext>
            </a:extLst>
          </p:cNvPr>
          <p:cNvSpPr/>
          <p:nvPr/>
        </p:nvSpPr>
        <p:spPr>
          <a:xfrm>
            <a:off x="8272774" y="2157029"/>
            <a:ext cx="1094282" cy="10658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EC8E7-0A38-07AD-5963-CC2C762B1E13}"/>
              </a:ext>
            </a:extLst>
          </p:cNvPr>
          <p:cNvSpPr/>
          <p:nvPr/>
        </p:nvSpPr>
        <p:spPr>
          <a:xfrm>
            <a:off x="2559091" y="4349224"/>
            <a:ext cx="914400" cy="779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5BB1E9-ACA7-7365-F518-8C3C30774A38}"/>
              </a:ext>
            </a:extLst>
          </p:cNvPr>
          <p:cNvSpPr/>
          <p:nvPr/>
        </p:nvSpPr>
        <p:spPr>
          <a:xfrm>
            <a:off x="4499547" y="4349224"/>
            <a:ext cx="914400" cy="779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F961AB-8D45-9004-1605-5E7FCAE46851}"/>
              </a:ext>
            </a:extLst>
          </p:cNvPr>
          <p:cNvSpPr/>
          <p:nvPr/>
        </p:nvSpPr>
        <p:spPr>
          <a:xfrm>
            <a:off x="6423636" y="4341022"/>
            <a:ext cx="914400" cy="779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8A7627-5973-FA75-92C1-126E79F2FE4B}"/>
              </a:ext>
            </a:extLst>
          </p:cNvPr>
          <p:cNvSpPr/>
          <p:nvPr/>
        </p:nvSpPr>
        <p:spPr>
          <a:xfrm>
            <a:off x="8371430" y="4328116"/>
            <a:ext cx="914400" cy="779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fox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DE22C4-2C00-0497-C78F-77C2011D8974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549819" y="2689955"/>
            <a:ext cx="844797" cy="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AAD479-6E82-C43D-824D-E0EB88100580}"/>
              </a:ext>
            </a:extLst>
          </p:cNvPr>
          <p:cNvCxnSpPr/>
          <p:nvPr/>
        </p:nvCxnSpPr>
        <p:spPr>
          <a:xfrm>
            <a:off x="5504884" y="2689951"/>
            <a:ext cx="844797" cy="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BC2E44-CACF-9452-155F-BB6F33495856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375809" y="2689951"/>
            <a:ext cx="896965" cy="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8D042F-8C88-D17E-14D9-C5F6617596E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3002678" y="3222881"/>
            <a:ext cx="13613" cy="112634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CD8465-A9C0-F28C-2A80-B3CDB760C0F8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941757" y="3222884"/>
            <a:ext cx="14990" cy="112634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7272FC-D127-D2B4-2379-A525AFC0DBE9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6880836" y="3222883"/>
            <a:ext cx="0" cy="111813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F0A599C-EE20-AD80-1FA4-ADE0D31A4E08}"/>
              </a:ext>
            </a:extLst>
          </p:cNvPr>
          <p:cNvCxnSpPr>
            <a:cxnSpLocks/>
            <a:stCxn id="7" idx="4"/>
            <a:endCxn id="11" idx="0"/>
          </p:cNvCxnSpPr>
          <p:nvPr/>
        </p:nvCxnSpPr>
        <p:spPr>
          <a:xfrm>
            <a:off x="8819915" y="3222882"/>
            <a:ext cx="8715" cy="110523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340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C439B-21E4-E606-7CB1-EAC7CDB8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POS tagging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5961E5-CC10-C0D2-7F7B-6CB8144A3447}"/>
              </a:ext>
            </a:extLst>
          </p:cNvPr>
          <p:cNvSpPr/>
          <p:nvPr/>
        </p:nvSpPr>
        <p:spPr>
          <a:xfrm>
            <a:off x="2455537" y="2157028"/>
            <a:ext cx="1094282" cy="10658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D00F1FE-D84D-24E1-B5F4-13B028933EB3}"/>
              </a:ext>
            </a:extLst>
          </p:cNvPr>
          <p:cNvSpPr/>
          <p:nvPr/>
        </p:nvSpPr>
        <p:spPr>
          <a:xfrm>
            <a:off x="4394616" y="2157031"/>
            <a:ext cx="1094282" cy="10658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9B80E8-5931-46FD-F91A-E6370BB05285}"/>
              </a:ext>
            </a:extLst>
          </p:cNvPr>
          <p:cNvSpPr/>
          <p:nvPr/>
        </p:nvSpPr>
        <p:spPr>
          <a:xfrm>
            <a:off x="8272774" y="2157029"/>
            <a:ext cx="1094282" cy="10658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EC8E7-0A38-07AD-5963-CC2C762B1E13}"/>
              </a:ext>
            </a:extLst>
          </p:cNvPr>
          <p:cNvSpPr/>
          <p:nvPr/>
        </p:nvSpPr>
        <p:spPr>
          <a:xfrm>
            <a:off x="2559091" y="4349224"/>
            <a:ext cx="914400" cy="779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5BB1E9-ACA7-7365-F518-8C3C30774A38}"/>
              </a:ext>
            </a:extLst>
          </p:cNvPr>
          <p:cNvSpPr/>
          <p:nvPr/>
        </p:nvSpPr>
        <p:spPr>
          <a:xfrm>
            <a:off x="4499547" y="4349224"/>
            <a:ext cx="914400" cy="779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F961AB-8D45-9004-1605-5E7FCAE46851}"/>
              </a:ext>
            </a:extLst>
          </p:cNvPr>
          <p:cNvSpPr/>
          <p:nvPr/>
        </p:nvSpPr>
        <p:spPr>
          <a:xfrm>
            <a:off x="6423636" y="4341022"/>
            <a:ext cx="914400" cy="779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8A7627-5973-FA75-92C1-126E79F2FE4B}"/>
              </a:ext>
            </a:extLst>
          </p:cNvPr>
          <p:cNvSpPr/>
          <p:nvPr/>
        </p:nvSpPr>
        <p:spPr>
          <a:xfrm>
            <a:off x="8371430" y="4328116"/>
            <a:ext cx="914400" cy="779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fox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DE22C4-2C00-0497-C78F-77C2011D8974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549819" y="2689955"/>
            <a:ext cx="844797" cy="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AAD479-6E82-C43D-824D-E0EB88100580}"/>
              </a:ext>
            </a:extLst>
          </p:cNvPr>
          <p:cNvCxnSpPr/>
          <p:nvPr/>
        </p:nvCxnSpPr>
        <p:spPr>
          <a:xfrm>
            <a:off x="5504884" y="2689951"/>
            <a:ext cx="844797" cy="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BC2E44-CACF-9452-155F-BB6F33495856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375809" y="2689951"/>
            <a:ext cx="896965" cy="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8D042F-8C88-D17E-14D9-C5F6617596E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3002678" y="3222881"/>
            <a:ext cx="13613" cy="112634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CD8465-A9C0-F28C-2A80-B3CDB760C0F8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941757" y="3222884"/>
            <a:ext cx="14990" cy="112634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7272FC-D127-D2B4-2379-A525AFC0DBE9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6880836" y="3222883"/>
            <a:ext cx="0" cy="111813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F0A599C-EE20-AD80-1FA4-ADE0D31A4E08}"/>
              </a:ext>
            </a:extLst>
          </p:cNvPr>
          <p:cNvCxnSpPr>
            <a:cxnSpLocks/>
            <a:stCxn id="7" idx="4"/>
            <a:endCxn id="11" idx="0"/>
          </p:cNvCxnSpPr>
          <p:nvPr/>
        </p:nvCxnSpPr>
        <p:spPr>
          <a:xfrm>
            <a:off x="8819915" y="3222882"/>
            <a:ext cx="8715" cy="110523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A817FE00-EF13-3C0E-2A42-C016B426ADDB}"/>
              </a:ext>
            </a:extLst>
          </p:cNvPr>
          <p:cNvSpPr/>
          <p:nvPr/>
        </p:nvSpPr>
        <p:spPr>
          <a:xfrm>
            <a:off x="6333695" y="2157030"/>
            <a:ext cx="1094282" cy="106585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NN</a:t>
            </a:r>
          </a:p>
        </p:txBody>
      </p:sp>
    </p:spTree>
    <p:extLst>
      <p:ext uri="{BB962C8B-B14F-4D97-AF65-F5344CB8AC3E}">
        <p14:creationId xmlns:p14="http://schemas.microsoft.com/office/powerpoint/2010/main" val="59429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D70A4-615C-54C9-25C5-D8D1EF7B3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vs. Inference vs.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47126-FED9-F89B-3464-327C737F7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30462"/>
            <a:ext cx="10515600" cy="4351338"/>
          </a:xfrm>
        </p:spPr>
        <p:txBody>
          <a:bodyPr/>
          <a:lstStyle/>
          <a:p>
            <a:r>
              <a:rPr lang="en-US" dirty="0"/>
              <a:t>So far we have focused on planning: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know the structure of the problem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navigate the problem space, e.g.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Searching for proof trees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Robot navigating a room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Making optimal choices under uncertainty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Primary challenge has been to navigate a very large space of options</a:t>
            </a:r>
          </a:p>
        </p:txBody>
      </p:sp>
    </p:spTree>
    <p:extLst>
      <p:ext uri="{BB962C8B-B14F-4D97-AF65-F5344CB8AC3E}">
        <p14:creationId xmlns:p14="http://schemas.microsoft.com/office/powerpoint/2010/main" val="255702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D70A4-615C-54C9-25C5-D8D1EF7B3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vs. Inference vs.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47126-FED9-F89B-3464-327C737F7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30462"/>
            <a:ext cx="10515600" cy="4351338"/>
          </a:xfrm>
        </p:spPr>
        <p:txBody>
          <a:bodyPr/>
          <a:lstStyle/>
          <a:p>
            <a:r>
              <a:rPr lang="en-US" dirty="0"/>
              <a:t>We have recently encountered </a:t>
            </a:r>
            <a:r>
              <a:rPr lang="en-US" i="1" dirty="0"/>
              <a:t>inference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a model that may contain uncertainty, draw conclusions from that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Planning uses inference to </a:t>
            </a:r>
            <a:r>
              <a:rPr lang="en-US" i="1" dirty="0"/>
              <a:t>selection actions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Inference relies on us having a good enough model of the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Learning </a:t>
            </a:r>
            <a:r>
              <a:rPr lang="en-US" dirty="0"/>
              <a:t>is the study of procedures for crafting that model from </a:t>
            </a:r>
            <a:r>
              <a:rPr lang="en-US" i="1" dirty="0"/>
              <a:t>data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143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D70A4-615C-54C9-25C5-D8D1EF7B3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problem for HMMs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947126-FED9-F89B-3464-327C737F7D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930462"/>
                <a:ext cx="10515600" cy="3640998"/>
              </a:xfrm>
            </p:spPr>
            <p:txBody>
              <a:bodyPr/>
              <a:lstStyle/>
              <a:p>
                <a:r>
                  <a:rPr lang="en-US" dirty="0"/>
                  <a:t>Given: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A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(where F is the emission function) 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An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Output the hidden </a:t>
                </a:r>
                <a:r>
                  <a:rPr lang="en-US" dirty="0" err="1"/>
                  <a:t>states</a:t>
                </a:r>
                <a:r>
                  <a:rPr lang="en-US" dirty="0"/>
                  <a:t> (e.g., parts of speech)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 might we do this?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947126-FED9-F89B-3464-327C737F7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930462"/>
                <a:ext cx="10515600" cy="3640998"/>
              </a:xfrm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26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7EF97-453D-44ED-A4AA-CDC64018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5" y="2763647"/>
            <a:ext cx="10961750" cy="1330706"/>
          </a:xfrm>
        </p:spPr>
        <p:txBody>
          <a:bodyPr/>
          <a:lstStyle/>
          <a:p>
            <a:pPr algn="ctr"/>
            <a:r>
              <a:rPr lang="en-US" dirty="0"/>
              <a:t>Exercise: suboptimality of greedy inference</a:t>
            </a:r>
          </a:p>
        </p:txBody>
      </p:sp>
    </p:spTree>
    <p:extLst>
      <p:ext uri="{BB962C8B-B14F-4D97-AF65-F5344CB8AC3E}">
        <p14:creationId xmlns:p14="http://schemas.microsoft.com/office/powerpoint/2010/main" val="796508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D70A4-615C-54C9-25C5-D8D1EF7B3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forward-backward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47126-FED9-F89B-3464-327C737F7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30462"/>
            <a:ext cx="10515600" cy="3640998"/>
          </a:xfrm>
        </p:spPr>
        <p:txBody>
          <a:bodyPr/>
          <a:lstStyle/>
          <a:p>
            <a:r>
              <a:rPr lang="en-US" dirty="0"/>
              <a:t>Idea: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dynamic programming (i.e., memorization) to find most likely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Computes </a:t>
            </a:r>
            <a:r>
              <a:rPr lang="en-US" i="1" dirty="0"/>
              <a:t>forward</a:t>
            </a:r>
            <a:r>
              <a:rPr lang="en-US" dirty="0"/>
              <a:t> and </a:t>
            </a:r>
            <a:r>
              <a:rPr lang="en-US" i="1" dirty="0"/>
              <a:t>backward</a:t>
            </a:r>
            <a:r>
              <a:rPr lang="en-US" dirty="0"/>
              <a:t> passes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Uses Bayes rule and law of total probability to get the marginal likelihood over a single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Naïve approach highly localized – does not consider sequence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sequential path: Viterbi algorithm </a:t>
            </a:r>
          </a:p>
        </p:txBody>
      </p:sp>
    </p:spTree>
    <p:extLst>
      <p:ext uri="{BB962C8B-B14F-4D97-AF65-F5344CB8AC3E}">
        <p14:creationId xmlns:p14="http://schemas.microsoft.com/office/powerpoint/2010/main" val="119343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9847-A057-5287-3A46-A6E1A476A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vs. AI for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59A5E-476B-FCC0-D7E7-F3BB5FBF7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42265"/>
            <a:ext cx="5054053" cy="4184265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POS tagging less popular proportionally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Requires expensive data sets to train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Mature field (fewer opportunities to publish in top conferences)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Requires domain knowledge for new languages (linguistics)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Off-the-shelf pre-trained software works, can build into pipelines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6C08C-88D0-DED6-AB57-D50132A3333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34570" y="1842266"/>
            <a:ext cx="5810099" cy="4351338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Now: deep neural networks for text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Can skip intermediate steps (don’t need the POS in the first place)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Thus, can often skip domain-specific knowledge of language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Uninterpretable, hard to debug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Power usage to train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75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35DA2-CAF0-7676-3AC5-262036970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5" y="2763647"/>
            <a:ext cx="10961750" cy="1330706"/>
          </a:xfrm>
        </p:spPr>
        <p:txBody>
          <a:bodyPr/>
          <a:lstStyle/>
          <a:p>
            <a:pPr algn="ctr"/>
            <a:r>
              <a:rPr lang="en-US" dirty="0"/>
              <a:t>MDPs, formally</a:t>
            </a:r>
          </a:p>
        </p:txBody>
      </p:sp>
    </p:spTree>
    <p:extLst>
      <p:ext uri="{BB962C8B-B14F-4D97-AF65-F5344CB8AC3E}">
        <p14:creationId xmlns:p14="http://schemas.microsoft.com/office/powerpoint/2010/main" val="3747921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1045952" cy="4351338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Worksheet due Wednesday, programming assignment soft deadline Friday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Discussion about final topics in the class &amp; final in-class exam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Do this at the end of class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Final exam plan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Especially encourage graduate students (model/dry run for qualifying exam)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Will cover entire course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40 Multiple choice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2 design questions (pick one)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2 computational questions (pick one)</a:t>
            </a:r>
            <a:endParaRPr lang="en-US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8397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Reward vs. utility?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6"/>
            <a:ext cx="10515600" cy="3888975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Early in the semester: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Cost </a:t>
            </a:r>
          </a:p>
          <a:p>
            <a:r>
              <a:rPr lang="en-US" sz="2200" dirty="0"/>
              <a:t>Later: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Utility </a:t>
            </a:r>
          </a:p>
          <a:p>
            <a:r>
              <a:rPr lang="en-US" sz="2200" dirty="0"/>
              <a:t>Now: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Reward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5" name="Explosion 2 4">
            <a:extLst>
              <a:ext uri="{FF2B5EF4-FFF2-40B4-BE49-F238E27FC236}">
                <a16:creationId xmlns:a16="http://schemas.microsoft.com/office/drawing/2014/main" id="{8D4965A5-340E-364C-6515-BEB9B6EC92E9}"/>
              </a:ext>
            </a:extLst>
          </p:cNvPr>
          <p:cNvSpPr/>
          <p:nvPr/>
        </p:nvSpPr>
        <p:spPr>
          <a:xfrm>
            <a:off x="5156616" y="1019330"/>
            <a:ext cx="6041036" cy="451203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There are effectively all the same; why use different terms?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392B8-6F62-FD61-F405-A646D01B1FD9}"/>
              </a:ext>
            </a:extLst>
          </p:cNvPr>
          <p:cNvSpPr txBox="1"/>
          <p:nvPr/>
        </p:nvSpPr>
        <p:spPr>
          <a:xfrm>
            <a:off x="2398426" y="3627620"/>
            <a:ext cx="178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Utility theory (economics)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7830B-AD88-E184-B37E-D2D780EA43ED}"/>
              </a:ext>
            </a:extLst>
          </p:cNvPr>
          <p:cNvSpPr txBox="1"/>
          <p:nvPr/>
        </p:nvSpPr>
        <p:spPr>
          <a:xfrm>
            <a:off x="2398426" y="4738741"/>
            <a:ext cx="178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Reinforcement (psychology)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55CC54-1B14-1F19-BDF8-B0852AD8B153}"/>
              </a:ext>
            </a:extLst>
          </p:cNvPr>
          <p:cNvSpPr txBox="1"/>
          <p:nvPr/>
        </p:nvSpPr>
        <p:spPr>
          <a:xfrm>
            <a:off x="2398426" y="2393459"/>
            <a:ext cx="178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ML, from statistics</a:t>
            </a:r>
          </a:p>
        </p:txBody>
      </p:sp>
    </p:spTree>
    <p:extLst>
      <p:ext uri="{BB962C8B-B14F-4D97-AF65-F5344CB8AC3E}">
        <p14:creationId xmlns:p14="http://schemas.microsoft.com/office/powerpoint/2010/main" val="426070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D1133-B5E7-8262-417A-85E6EDD0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selection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68B180-7BB2-8638-5E75-CD1C1B8E05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017431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Recall: in game theory, the action or actions we took were a “strategy”</a:t>
                </a:r>
              </a:p>
              <a:p>
                <a:r>
                  <a:rPr lang="en-US" dirty="0"/>
                  <a:t>Here: an action sequence is a “policy” (confusingly denoted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Typical representations:</a:t>
                </a:r>
              </a:p>
              <a:p>
                <a:pPr marL="9715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Action sequence as a matrix of probabilities </a:t>
                </a:r>
              </a:p>
              <a:p>
                <a:pPr marL="14287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Finite number of states and actions!</a:t>
                </a:r>
              </a:p>
              <a:p>
                <a:pPr marL="9715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Action sequence as a function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68B180-7BB2-8638-5E75-CD1C1B8E05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017431"/>
                <a:ext cx="10515600" cy="4351338"/>
              </a:xfrm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30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07198-5B7E-5C45-B405-A3F85447F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Similarities with decision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3ACE7-7303-E7B5-F531-D3D2235BC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Finite state space (at least in our course)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Finite action space (again, in our course)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Objective: maximize utility (minimize cost, maximize reward)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Elides aleatory and epistemic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34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894CF-70A4-FCD7-77A5-16CBAF1C0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compared with decision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71566-5B32-090A-5358-7AFE3AB0B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62189"/>
            <a:ext cx="5054053" cy="4351338"/>
          </a:xfrm>
        </p:spPr>
        <p:txBody>
          <a:bodyPr/>
          <a:lstStyle/>
          <a:p>
            <a:r>
              <a:rPr lang="en-US" dirty="0"/>
              <a:t>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Finite horizon (tree has finite size)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branching factor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 nodes not necessarily ordered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Decisions/actions decoupled from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Purely associational 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4452D1-D907-866C-BA71-FF0C636D6EE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34571" y="1962189"/>
            <a:ext cx="5477875" cy="4351338"/>
          </a:xfrm>
        </p:spPr>
        <p:txBody>
          <a:bodyPr/>
          <a:lstStyle/>
          <a:p>
            <a:r>
              <a:rPr lang="en-US" dirty="0"/>
              <a:t>MDPs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Infinite horizon (potentially infinite chain)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Potentially  very large branching factor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 nodes must be ordered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Decisions/actions tightly coupled with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Sometimes causal (maybe not identifiable)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3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33633-1B95-9B61-8F42-27B66B3DB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5" y="2763647"/>
            <a:ext cx="10961750" cy="1330706"/>
          </a:xfrm>
        </p:spPr>
        <p:txBody>
          <a:bodyPr/>
          <a:lstStyle/>
          <a:p>
            <a:pPr algn="ctr"/>
            <a:r>
              <a:rPr lang="en-US" dirty="0"/>
              <a:t>Do actions mutate state?</a:t>
            </a:r>
          </a:p>
        </p:txBody>
      </p:sp>
    </p:spTree>
    <p:extLst>
      <p:ext uri="{BB962C8B-B14F-4D97-AF65-F5344CB8AC3E}">
        <p14:creationId xmlns:p14="http://schemas.microsoft.com/office/powerpoint/2010/main" val="1830329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D1133-B5E7-8262-417A-85E6EDD0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MDPs vs. Reinforcement Learning (RL)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8B180-7BB2-8638-5E75-CD1C1B8E0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017431"/>
            <a:ext cx="10515600" cy="4351338"/>
          </a:xfrm>
        </p:spPr>
        <p:txBody>
          <a:bodyPr/>
          <a:lstStyle/>
          <a:p>
            <a:r>
              <a:rPr lang="en-US" dirty="0"/>
              <a:t>Who here has heard of reinforcement learning?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MDPs are about the </a:t>
            </a:r>
            <a:r>
              <a:rPr lang="en-US" i="1" dirty="0"/>
              <a:t>problem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RL is about </a:t>
            </a:r>
            <a:r>
              <a:rPr lang="en-US" i="1" dirty="0"/>
              <a:t>learning </a:t>
            </a:r>
            <a:r>
              <a:rPr lang="en-US" dirty="0"/>
              <a:t>an optimal policy (i.e. strategy) for acting in a dynamic environment</a:t>
            </a:r>
          </a:p>
          <a:p>
            <a:r>
              <a:rPr lang="en-US" dirty="0"/>
              <a:t>RL can be used to learn over MDPs, but these two concepts are </a:t>
            </a:r>
            <a:r>
              <a:rPr lang="en-US" b="1" dirty="0"/>
              <a:t>not </a:t>
            </a:r>
            <a:r>
              <a:rPr lang="en-US" dirty="0"/>
              <a:t>synonymous!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environment can be modeled as an MDP, certain things become </a:t>
            </a:r>
            <a:r>
              <a:rPr lang="en-US" i="1" dirty="0"/>
              <a:t>easier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Classical RL assumed MDPs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Modern RL does not</a:t>
            </a:r>
          </a:p>
        </p:txBody>
      </p:sp>
    </p:spTree>
    <p:extLst>
      <p:ext uri="{BB962C8B-B14F-4D97-AF65-F5344CB8AC3E}">
        <p14:creationId xmlns:p14="http://schemas.microsoft.com/office/powerpoint/2010/main" val="233311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Handout question 18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Review: Markov Chains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Partially observed MDPs (Hidden Markov Models – HMMs)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Markov Decision Processes (MDPs)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Introduce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09700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Recall: 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3063544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k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-order</a:t>
                </a:r>
                <a:r>
                  <a:rPr lang="en-US" sz="2400" b="1" dirty="0"/>
                  <a:t> </a:t>
                </a:r>
                <a:r>
                  <a:rPr lang="en-US" sz="2400" dirty="0"/>
                  <a:t>Markov chain is defined by the model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states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matrix of transition probabilities such that:</a:t>
                </a:r>
              </a:p>
              <a:p>
                <a:r>
                  <a:rPr lang="en-US" sz="2400" dirty="0"/>
                  <a:t>…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=⟨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…, 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3063544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277FDE-0F12-6047-14F4-564D5642C218}"/>
                  </a:ext>
                </a:extLst>
              </p:cNvPr>
              <p:cNvSpPr txBox="1"/>
              <p:nvPr/>
            </p:nvSpPr>
            <p:spPr>
              <a:xfrm>
                <a:off x="871870" y="4283807"/>
                <a:ext cx="10216754" cy="1995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2400" dirty="0"/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,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e>
                    </m:d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 </a:t>
                </a:r>
              </a:p>
              <a:p>
                <a:endParaRPr lang="en-US" sz="2400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277FDE-0F12-6047-14F4-564D5642C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0" y="4283807"/>
                <a:ext cx="10216754" cy="19951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34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Recall: Important MC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6"/>
            <a:ext cx="10515600" cy="388897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Irreducibility (reachability)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For all pairs of states (s, s’) , there exists a sequence of states from s  to s’ such that the transition probability from s to s’ is not zero.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Aperiodicity (coverage)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Beyond an index k, it must be possible to observe all states in all indices starting with k+1. </a:t>
            </a:r>
          </a:p>
        </p:txBody>
      </p:sp>
    </p:spTree>
    <p:extLst>
      <p:ext uri="{BB962C8B-B14F-4D97-AF65-F5344CB8AC3E}">
        <p14:creationId xmlns:p14="http://schemas.microsoft.com/office/powerpoint/2010/main" val="289512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Recall: MCMC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6"/>
            <a:ext cx="10515600" cy="3888975"/>
          </a:xfrm>
        </p:spPr>
        <p:txBody>
          <a:bodyPr>
            <a:normAutofit/>
          </a:bodyPr>
          <a:lstStyle/>
          <a:p>
            <a:r>
              <a:rPr lang="en-US" sz="2200" dirty="0"/>
              <a:t>These properties ensure there is a unique stable distribution.</a:t>
            </a:r>
          </a:p>
          <a:p>
            <a:r>
              <a:rPr lang="en-US" sz="2200" dirty="0"/>
              <a:t>The existence of a unique stable distribution makes </a:t>
            </a:r>
            <a:r>
              <a:rPr lang="en-US" sz="2200" i="1" dirty="0"/>
              <a:t>Markov Chain Monte Carlo (MCMC) </a:t>
            </a:r>
            <a:r>
              <a:rPr lang="en-US" sz="2200" dirty="0"/>
              <a:t>sampling possible.</a:t>
            </a:r>
          </a:p>
          <a:p>
            <a:r>
              <a:rPr lang="en-US" sz="2200" dirty="0"/>
              <a:t>MCMC is a </a:t>
            </a:r>
            <a:r>
              <a:rPr lang="en-US" sz="2200" b="1" dirty="0"/>
              <a:t>family </a:t>
            </a:r>
            <a:r>
              <a:rPr lang="en-US" sz="2200" dirty="0"/>
              <a:t>of sampling algorithms. Most famous: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Gibbs Sampling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Hamiltonian MCMC</a:t>
            </a:r>
          </a:p>
        </p:txBody>
      </p:sp>
    </p:spTree>
    <p:extLst>
      <p:ext uri="{BB962C8B-B14F-4D97-AF65-F5344CB8AC3E}">
        <p14:creationId xmlns:p14="http://schemas.microsoft.com/office/powerpoint/2010/main" val="427664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Unobserved or Partially Observed Markov Chains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219244"/>
          </a:xfrm>
        </p:spPr>
        <p:txBody>
          <a:bodyPr>
            <a:normAutofit/>
          </a:bodyPr>
          <a:lstStyle/>
          <a:p>
            <a:r>
              <a:rPr lang="en-US" sz="2200" dirty="0"/>
              <a:t>Thus far: assumed we knew what state we were in (“observed”)</a:t>
            </a:r>
          </a:p>
          <a:p>
            <a:r>
              <a:rPr lang="en-US" sz="2200" dirty="0"/>
              <a:t>Sometimes we don’t know!</a:t>
            </a:r>
          </a:p>
          <a:p>
            <a:r>
              <a:rPr lang="en-US" sz="2200" dirty="0"/>
              <a:t>Example: Part of speech tagging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Parts of speech (e.g., noun, verb, adjective) are necessary for </a:t>
            </a:r>
            <a:r>
              <a:rPr lang="en-US" sz="2200" i="1" dirty="0"/>
              <a:t>parsing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Parsing is the classical backbone of text analysis</a:t>
            </a:r>
          </a:p>
        </p:txBody>
      </p:sp>
    </p:spTree>
    <p:extLst>
      <p:ext uri="{BB962C8B-B14F-4D97-AF65-F5344CB8AC3E}">
        <p14:creationId xmlns:p14="http://schemas.microsoft.com/office/powerpoint/2010/main" val="199398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C439B-21E4-E606-7CB1-EAC7CDB8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POS tagging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25961E5-CC10-C0D2-7F7B-6CB8144A3447}"/>
                  </a:ext>
                </a:extLst>
              </p:cNvPr>
              <p:cNvSpPr/>
              <p:nvPr/>
            </p:nvSpPr>
            <p:spPr>
              <a:xfrm>
                <a:off x="2455537" y="2157028"/>
                <a:ext cx="1094282" cy="10658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25961E5-CC10-C0D2-7F7B-6CB8144A3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537" y="2157028"/>
                <a:ext cx="1094282" cy="106585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D00F1FE-D84D-24E1-B5F4-13B028933EB3}"/>
                  </a:ext>
                </a:extLst>
              </p:cNvPr>
              <p:cNvSpPr/>
              <p:nvPr/>
            </p:nvSpPr>
            <p:spPr>
              <a:xfrm>
                <a:off x="4394616" y="2157031"/>
                <a:ext cx="1094282" cy="10658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D00F1FE-D84D-24E1-B5F4-13B028933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616" y="2157031"/>
                <a:ext cx="1094282" cy="10658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817FE00-EF13-3C0E-2A42-C016B426ADDB}"/>
                  </a:ext>
                </a:extLst>
              </p:cNvPr>
              <p:cNvSpPr/>
              <p:nvPr/>
            </p:nvSpPr>
            <p:spPr>
              <a:xfrm>
                <a:off x="6333695" y="2157030"/>
                <a:ext cx="1094282" cy="10658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817FE00-EF13-3C0E-2A42-C016B426A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695" y="2157030"/>
                <a:ext cx="1094282" cy="10658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09B80E8-5931-46FD-F91A-E6370BB05285}"/>
                  </a:ext>
                </a:extLst>
              </p:cNvPr>
              <p:cNvSpPr/>
              <p:nvPr/>
            </p:nvSpPr>
            <p:spPr>
              <a:xfrm>
                <a:off x="8272774" y="2157029"/>
                <a:ext cx="1094282" cy="10658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09B80E8-5931-46FD-F91A-E6370BB05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774" y="2157029"/>
                <a:ext cx="1094282" cy="10658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B0EC8E7-0A38-07AD-5963-CC2C762B1E13}"/>
                  </a:ext>
                </a:extLst>
              </p:cNvPr>
              <p:cNvSpPr/>
              <p:nvPr/>
            </p:nvSpPr>
            <p:spPr>
              <a:xfrm>
                <a:off x="2559091" y="4349224"/>
                <a:ext cx="914400" cy="7794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B0EC8E7-0A38-07AD-5963-CC2C762B1E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091" y="4349224"/>
                <a:ext cx="914400" cy="7794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75BB1E9-ACA7-7365-F518-8C3C30774A38}"/>
                  </a:ext>
                </a:extLst>
              </p:cNvPr>
              <p:cNvSpPr/>
              <p:nvPr/>
            </p:nvSpPr>
            <p:spPr>
              <a:xfrm>
                <a:off x="4499547" y="4349224"/>
                <a:ext cx="914400" cy="7794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75BB1E9-ACA7-7365-F518-8C3C30774A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547" y="4349224"/>
                <a:ext cx="914400" cy="779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0F961AB-8D45-9004-1605-5E7FCAE46851}"/>
                  </a:ext>
                </a:extLst>
              </p:cNvPr>
              <p:cNvSpPr/>
              <p:nvPr/>
            </p:nvSpPr>
            <p:spPr>
              <a:xfrm>
                <a:off x="6423636" y="4341022"/>
                <a:ext cx="914400" cy="7794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0F961AB-8D45-9004-1605-5E7FCAE468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636" y="4341022"/>
                <a:ext cx="914400" cy="7794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C8A7627-5973-FA75-92C1-126E79F2FE4B}"/>
                  </a:ext>
                </a:extLst>
              </p:cNvPr>
              <p:cNvSpPr/>
              <p:nvPr/>
            </p:nvSpPr>
            <p:spPr>
              <a:xfrm>
                <a:off x="8371430" y="4328116"/>
                <a:ext cx="914400" cy="7794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C8A7627-5973-FA75-92C1-126E79F2FE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430" y="4328116"/>
                <a:ext cx="914400" cy="7794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DE22C4-2C00-0497-C78F-77C2011D8974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549819" y="2689955"/>
            <a:ext cx="844797" cy="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AAD479-6E82-C43D-824D-E0EB88100580}"/>
              </a:ext>
            </a:extLst>
          </p:cNvPr>
          <p:cNvCxnSpPr/>
          <p:nvPr/>
        </p:nvCxnSpPr>
        <p:spPr>
          <a:xfrm>
            <a:off x="5504884" y="2689951"/>
            <a:ext cx="844797" cy="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BC2E44-CACF-9452-155F-BB6F33495856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375809" y="2689951"/>
            <a:ext cx="896965" cy="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8D042F-8C88-D17E-14D9-C5F6617596E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3002678" y="3222881"/>
            <a:ext cx="13613" cy="112634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AC4035-51E9-E8C1-8650-1EEBD309631F}"/>
              </a:ext>
            </a:extLst>
          </p:cNvPr>
          <p:cNvCxnSpPr>
            <a:cxnSpLocks/>
            <a:stCxn id="4" idx="5"/>
            <a:endCxn id="9" idx="0"/>
          </p:cNvCxnSpPr>
          <p:nvPr/>
        </p:nvCxnSpPr>
        <p:spPr>
          <a:xfrm>
            <a:off x="3389565" y="3066790"/>
            <a:ext cx="1567182" cy="128243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CD8465-A9C0-F28C-2A80-B3CDB760C0F8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941757" y="3222884"/>
            <a:ext cx="14990" cy="112634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B078CF-9583-0BDE-E2A4-DCFF4A625902}"/>
              </a:ext>
            </a:extLst>
          </p:cNvPr>
          <p:cNvCxnSpPr>
            <a:cxnSpLocks/>
            <a:stCxn id="5" idx="5"/>
            <a:endCxn id="10" idx="0"/>
          </p:cNvCxnSpPr>
          <p:nvPr/>
        </p:nvCxnSpPr>
        <p:spPr>
          <a:xfrm>
            <a:off x="5328644" y="3066793"/>
            <a:ext cx="1552192" cy="127422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7272FC-D127-D2B4-2379-A525AFC0DBE9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6880836" y="3222883"/>
            <a:ext cx="0" cy="111813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FB5F9B-2A33-6534-9200-9D455372B679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784620" y="3143889"/>
            <a:ext cx="2044010" cy="118422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F0A599C-EE20-AD80-1FA4-ADE0D31A4E08}"/>
              </a:ext>
            </a:extLst>
          </p:cNvPr>
          <p:cNvCxnSpPr>
            <a:cxnSpLocks/>
            <a:stCxn id="7" idx="4"/>
            <a:endCxn id="11" idx="0"/>
          </p:cNvCxnSpPr>
          <p:nvPr/>
        </p:nvCxnSpPr>
        <p:spPr>
          <a:xfrm>
            <a:off x="8819915" y="3222882"/>
            <a:ext cx="8715" cy="110523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C439B-21E4-E606-7CB1-EAC7CDB8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POS tagging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25961E5-CC10-C0D2-7F7B-6CB8144A3447}"/>
                  </a:ext>
                </a:extLst>
              </p:cNvPr>
              <p:cNvSpPr/>
              <p:nvPr/>
            </p:nvSpPr>
            <p:spPr>
              <a:xfrm>
                <a:off x="2455537" y="2157028"/>
                <a:ext cx="1094282" cy="10658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25961E5-CC10-C0D2-7F7B-6CB8144A3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537" y="2157028"/>
                <a:ext cx="1094282" cy="106585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D00F1FE-D84D-24E1-B5F4-13B028933EB3}"/>
                  </a:ext>
                </a:extLst>
              </p:cNvPr>
              <p:cNvSpPr/>
              <p:nvPr/>
            </p:nvSpPr>
            <p:spPr>
              <a:xfrm>
                <a:off x="4394616" y="2157031"/>
                <a:ext cx="1094282" cy="10658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D00F1FE-D84D-24E1-B5F4-13B028933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616" y="2157031"/>
                <a:ext cx="1094282" cy="10658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817FE00-EF13-3C0E-2A42-C016B426ADDB}"/>
                  </a:ext>
                </a:extLst>
              </p:cNvPr>
              <p:cNvSpPr/>
              <p:nvPr/>
            </p:nvSpPr>
            <p:spPr>
              <a:xfrm>
                <a:off x="6333695" y="2157030"/>
                <a:ext cx="1094282" cy="10658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817FE00-EF13-3C0E-2A42-C016B426A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695" y="2157030"/>
                <a:ext cx="1094282" cy="10658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09B80E8-5931-46FD-F91A-E6370BB05285}"/>
                  </a:ext>
                </a:extLst>
              </p:cNvPr>
              <p:cNvSpPr/>
              <p:nvPr/>
            </p:nvSpPr>
            <p:spPr>
              <a:xfrm>
                <a:off x="8272774" y="2157029"/>
                <a:ext cx="1094282" cy="10658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09B80E8-5931-46FD-F91A-E6370BB05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774" y="2157029"/>
                <a:ext cx="1094282" cy="106585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B0EC8E7-0A38-07AD-5963-CC2C762B1E13}"/>
                  </a:ext>
                </a:extLst>
              </p:cNvPr>
              <p:cNvSpPr/>
              <p:nvPr/>
            </p:nvSpPr>
            <p:spPr>
              <a:xfrm>
                <a:off x="2559091" y="4349224"/>
                <a:ext cx="914400" cy="7794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B0EC8E7-0A38-07AD-5963-CC2C762B1E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091" y="4349224"/>
                <a:ext cx="914400" cy="7794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75BB1E9-ACA7-7365-F518-8C3C30774A38}"/>
                  </a:ext>
                </a:extLst>
              </p:cNvPr>
              <p:cNvSpPr/>
              <p:nvPr/>
            </p:nvSpPr>
            <p:spPr>
              <a:xfrm>
                <a:off x="4499547" y="4349224"/>
                <a:ext cx="914400" cy="7794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75BB1E9-ACA7-7365-F518-8C3C30774A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547" y="4349224"/>
                <a:ext cx="914400" cy="779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0F961AB-8D45-9004-1605-5E7FCAE46851}"/>
                  </a:ext>
                </a:extLst>
              </p:cNvPr>
              <p:cNvSpPr/>
              <p:nvPr/>
            </p:nvSpPr>
            <p:spPr>
              <a:xfrm>
                <a:off x="6423636" y="4341022"/>
                <a:ext cx="914400" cy="7794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0F961AB-8D45-9004-1605-5E7FCAE468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636" y="4341022"/>
                <a:ext cx="914400" cy="7794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C8A7627-5973-FA75-92C1-126E79F2FE4B}"/>
                  </a:ext>
                </a:extLst>
              </p:cNvPr>
              <p:cNvSpPr/>
              <p:nvPr/>
            </p:nvSpPr>
            <p:spPr>
              <a:xfrm>
                <a:off x="8371430" y="4328116"/>
                <a:ext cx="914400" cy="7794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C8A7627-5973-FA75-92C1-126E79F2FE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430" y="4328116"/>
                <a:ext cx="914400" cy="7794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DE22C4-2C00-0497-C78F-77C2011D8974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549819" y="2689955"/>
            <a:ext cx="844797" cy="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AAD479-6E82-C43D-824D-E0EB88100580}"/>
              </a:ext>
            </a:extLst>
          </p:cNvPr>
          <p:cNvCxnSpPr/>
          <p:nvPr/>
        </p:nvCxnSpPr>
        <p:spPr>
          <a:xfrm>
            <a:off x="5504884" y="2689951"/>
            <a:ext cx="844797" cy="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BC2E44-CACF-9452-155F-BB6F33495856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375809" y="2689951"/>
            <a:ext cx="896965" cy="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8D042F-8C88-D17E-14D9-C5F6617596E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3002678" y="3222881"/>
            <a:ext cx="13613" cy="112634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CD8465-A9C0-F28C-2A80-B3CDB760C0F8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941757" y="3222884"/>
            <a:ext cx="14990" cy="112634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7272FC-D127-D2B4-2379-A525AFC0DBE9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6880836" y="3222883"/>
            <a:ext cx="0" cy="111813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F0A599C-EE20-AD80-1FA4-ADE0D31A4E08}"/>
              </a:ext>
            </a:extLst>
          </p:cNvPr>
          <p:cNvCxnSpPr>
            <a:cxnSpLocks/>
            <a:stCxn id="7" idx="4"/>
            <a:endCxn id="11" idx="0"/>
          </p:cNvCxnSpPr>
          <p:nvPr/>
        </p:nvCxnSpPr>
        <p:spPr>
          <a:xfrm>
            <a:off x="8819915" y="3222882"/>
            <a:ext cx="8715" cy="110523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ECAD7D4-8AA5-9734-8F72-16B9F1F1A66D}"/>
                  </a:ext>
                </a:extLst>
              </p:cNvPr>
              <p:cNvSpPr txBox="1"/>
              <p:nvPr/>
            </p:nvSpPr>
            <p:spPr>
              <a:xfrm>
                <a:off x="999460" y="5314973"/>
                <a:ext cx="982448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Need to augment model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200" dirty="0"/>
                  <a:t> with </a:t>
                </a:r>
                <a:r>
                  <a:rPr lang="en-US" sz="2200" i="1" dirty="0"/>
                  <a:t>emission probabilities</a:t>
                </a:r>
                <a:r>
                  <a:rPr lang="en-US" sz="2200" dirty="0"/>
                  <a:t> for the observations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ECAD7D4-8AA5-9734-8F72-16B9F1F1A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60" y="5314973"/>
                <a:ext cx="9824483" cy="430887"/>
              </a:xfrm>
              <a:prstGeom prst="rect">
                <a:avLst/>
              </a:prstGeom>
              <a:blipFill>
                <a:blip r:embed="rId10"/>
                <a:stretch>
                  <a:fillRect l="-774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4556AE9-1FCF-9964-B819-C39CC80806EF}"/>
                  </a:ext>
                </a:extLst>
              </p:cNvPr>
              <p:cNvSpPr txBox="1"/>
              <p:nvPr/>
            </p:nvSpPr>
            <p:spPr>
              <a:xfrm>
                <a:off x="8489980" y="1208606"/>
                <a:ext cx="232576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𝐷𝑖𝑠𝑡𝑟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4556AE9-1FCF-9964-B819-C39CC8080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980" y="1208606"/>
                <a:ext cx="2325765" cy="338554"/>
              </a:xfrm>
              <a:prstGeom prst="rect">
                <a:avLst/>
              </a:prstGeom>
              <a:blipFill>
                <a:blip r:embed="rId11"/>
                <a:stretch>
                  <a:fillRect l="-2174" t="-7407" r="-4348" b="-40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9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23860</TotalTime>
  <Words>1051</Words>
  <Application>Microsoft Macintosh PowerPoint</Application>
  <PresentationFormat>Widescreen</PresentationFormat>
  <Paragraphs>180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Cambria Math</vt:lpstr>
      <vt:lpstr>Century Gothic</vt:lpstr>
      <vt:lpstr>Impact</vt:lpstr>
      <vt:lpstr>Playfair Display Bold</vt:lpstr>
      <vt:lpstr>Raleway</vt:lpstr>
      <vt:lpstr>Raleway SemiBold</vt:lpstr>
      <vt:lpstr>Times New Roman</vt:lpstr>
      <vt:lpstr>Office Theme</vt:lpstr>
      <vt:lpstr>CS 295A/395D: Artificial Intelligence</vt:lpstr>
      <vt:lpstr>Logistics</vt:lpstr>
      <vt:lpstr>Agenda</vt:lpstr>
      <vt:lpstr>Recall: kth-order Markov Chain</vt:lpstr>
      <vt:lpstr>Recall: Important MC properties</vt:lpstr>
      <vt:lpstr>Recall: MCMC</vt:lpstr>
      <vt:lpstr>Unobserved or Partially Observed Markov Chains</vt:lpstr>
      <vt:lpstr>Example POS tagging</vt:lpstr>
      <vt:lpstr>Example POS tagging</vt:lpstr>
      <vt:lpstr>Example POS tagging</vt:lpstr>
      <vt:lpstr>Example POS tagging</vt:lpstr>
      <vt:lpstr>Example POS tagging</vt:lpstr>
      <vt:lpstr>Planning vs. Inference vs. Learning</vt:lpstr>
      <vt:lpstr>Planning vs. Inference vs. Learning</vt:lpstr>
      <vt:lpstr>Inference problem for HMMs</vt:lpstr>
      <vt:lpstr>Exercise: suboptimality of greedy inference</vt:lpstr>
      <vt:lpstr>Solution: forward-backward reasoning</vt:lpstr>
      <vt:lpstr>Machine Learning vs. AI for text</vt:lpstr>
      <vt:lpstr>MDPs, formally</vt:lpstr>
      <vt:lpstr>Reward vs. utility?</vt:lpstr>
      <vt:lpstr>Action selection representation</vt:lpstr>
      <vt:lpstr>Similarities with decision theory</vt:lpstr>
      <vt:lpstr>Differences compared with decision theory</vt:lpstr>
      <vt:lpstr>Do actions mutate state?</vt:lpstr>
      <vt:lpstr>MDPs vs. Reinforcement Learning (RL)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257</cp:revision>
  <cp:lastPrinted>2022-04-20T10:24:35Z</cp:lastPrinted>
  <dcterms:created xsi:type="dcterms:W3CDTF">2021-08-30T08:24:49Z</dcterms:created>
  <dcterms:modified xsi:type="dcterms:W3CDTF">2022-04-25T13:26:46Z</dcterms:modified>
</cp:coreProperties>
</file>